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5" r:id="rId9"/>
    <p:sldId id="266" r:id="rId10"/>
    <p:sldId id="269" r:id="rId11"/>
    <p:sldId id="271" r:id="rId12"/>
    <p:sldId id="270" r:id="rId13"/>
    <p:sldId id="263" r:id="rId14"/>
    <p:sldId id="264" r:id="rId15"/>
    <p:sldId id="267" r:id="rId16"/>
    <p:sldId id="268" r:id="rId17"/>
    <p:sldId id="272" r:id="rId18"/>
    <p:sldId id="273" r:id="rId19"/>
    <p:sldId id="274" r:id="rId20"/>
    <p:sldId id="275" r:id="rId21"/>
    <p:sldId id="276" r:id="rId22"/>
    <p:sldId id="279" r:id="rId23"/>
    <p:sldId id="280" r:id="rId24"/>
    <p:sldId id="278" r:id="rId25"/>
    <p:sldId id="281"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90" d="100"/>
          <a:sy n="90" d="100"/>
        </p:scale>
        <p:origin x="6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A0DBBC35-FC79-40A6-A323-DE017992C3CB}" type="datetimeFigureOut">
              <a:rPr lang="fr-FR" smtClean="0"/>
              <a:t>17/06/2023</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A64830E-B70F-4120-BF5A-7C0DCE56BA4D}" type="slidenum">
              <a:rPr lang="fr-FR" smtClean="0"/>
              <a:t>‹N°›</a:t>
            </a:fld>
            <a:endParaRPr lang="fr-FR"/>
          </a:p>
        </p:txBody>
      </p:sp>
    </p:spTree>
    <p:extLst>
      <p:ext uri="{BB962C8B-B14F-4D97-AF65-F5344CB8AC3E}">
        <p14:creationId xmlns:p14="http://schemas.microsoft.com/office/powerpoint/2010/main" val="1476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0DBBC35-FC79-40A6-A323-DE017992C3CB}" type="datetimeFigureOut">
              <a:rPr lang="fr-FR" smtClean="0"/>
              <a:t>17/06/2023</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A64830E-B70F-4120-BF5A-7C0DCE56BA4D}" type="slidenum">
              <a:rPr lang="fr-FR" smtClean="0"/>
              <a:t>‹N°›</a:t>
            </a:fld>
            <a:endParaRPr lang="fr-FR"/>
          </a:p>
        </p:txBody>
      </p:sp>
    </p:spTree>
    <p:extLst>
      <p:ext uri="{BB962C8B-B14F-4D97-AF65-F5344CB8AC3E}">
        <p14:creationId xmlns:p14="http://schemas.microsoft.com/office/powerpoint/2010/main" val="2086028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0DBBC35-FC79-40A6-A323-DE017992C3CB}" type="datetimeFigureOut">
              <a:rPr lang="fr-FR" smtClean="0"/>
              <a:t>17/06/2023</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A64830E-B70F-4120-BF5A-7C0DCE56BA4D}"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312126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A0DBBC35-FC79-40A6-A323-DE017992C3CB}" type="datetimeFigureOut">
              <a:rPr lang="fr-FR" smtClean="0"/>
              <a:t>17/06/2023</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A64830E-B70F-4120-BF5A-7C0DCE56BA4D}" type="slidenum">
              <a:rPr lang="fr-FR" smtClean="0"/>
              <a:t>‹N°›</a:t>
            </a:fld>
            <a:endParaRPr lang="fr-FR"/>
          </a:p>
        </p:txBody>
      </p:sp>
    </p:spTree>
    <p:extLst>
      <p:ext uri="{BB962C8B-B14F-4D97-AF65-F5344CB8AC3E}">
        <p14:creationId xmlns:p14="http://schemas.microsoft.com/office/powerpoint/2010/main" val="29008225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A0DBBC35-FC79-40A6-A323-DE017992C3CB}" type="datetimeFigureOut">
              <a:rPr lang="fr-FR" smtClean="0"/>
              <a:t>17/06/2023</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A64830E-B70F-4120-BF5A-7C0DCE56BA4D}"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20412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A0DBBC35-FC79-40A6-A323-DE017992C3CB}" type="datetimeFigureOut">
              <a:rPr lang="fr-FR" smtClean="0"/>
              <a:t>17/06/2023</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A64830E-B70F-4120-BF5A-7C0DCE56BA4D}" type="slidenum">
              <a:rPr lang="fr-FR" smtClean="0"/>
              <a:t>‹N°›</a:t>
            </a:fld>
            <a:endParaRPr lang="fr-FR"/>
          </a:p>
        </p:txBody>
      </p:sp>
    </p:spTree>
    <p:extLst>
      <p:ext uri="{BB962C8B-B14F-4D97-AF65-F5344CB8AC3E}">
        <p14:creationId xmlns:p14="http://schemas.microsoft.com/office/powerpoint/2010/main" val="19730161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0DBBC35-FC79-40A6-A323-DE017992C3CB}" type="datetimeFigureOut">
              <a:rPr lang="fr-FR" smtClean="0"/>
              <a:t>17/06/2023</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A64830E-B70F-4120-BF5A-7C0DCE56BA4D}" type="slidenum">
              <a:rPr lang="fr-FR" smtClean="0"/>
              <a:t>‹N°›</a:t>
            </a:fld>
            <a:endParaRPr lang="fr-FR"/>
          </a:p>
        </p:txBody>
      </p:sp>
    </p:spTree>
    <p:extLst>
      <p:ext uri="{BB962C8B-B14F-4D97-AF65-F5344CB8AC3E}">
        <p14:creationId xmlns:p14="http://schemas.microsoft.com/office/powerpoint/2010/main" val="38955210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0DBBC35-FC79-40A6-A323-DE017992C3CB}" type="datetimeFigureOut">
              <a:rPr lang="fr-FR" smtClean="0"/>
              <a:t>17/06/2023</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A64830E-B70F-4120-BF5A-7C0DCE56BA4D}" type="slidenum">
              <a:rPr lang="fr-FR" smtClean="0"/>
              <a:t>‹N°›</a:t>
            </a:fld>
            <a:endParaRPr lang="fr-FR"/>
          </a:p>
        </p:txBody>
      </p:sp>
    </p:spTree>
    <p:extLst>
      <p:ext uri="{BB962C8B-B14F-4D97-AF65-F5344CB8AC3E}">
        <p14:creationId xmlns:p14="http://schemas.microsoft.com/office/powerpoint/2010/main" val="1947776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0DBBC35-FC79-40A6-A323-DE017992C3CB}" type="datetimeFigureOut">
              <a:rPr lang="fr-FR" smtClean="0"/>
              <a:t>17/06/2023</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A64830E-B70F-4120-BF5A-7C0DCE56BA4D}" type="slidenum">
              <a:rPr lang="fr-FR" smtClean="0"/>
              <a:t>‹N°›</a:t>
            </a:fld>
            <a:endParaRPr lang="fr-FR"/>
          </a:p>
        </p:txBody>
      </p:sp>
    </p:spTree>
    <p:extLst>
      <p:ext uri="{BB962C8B-B14F-4D97-AF65-F5344CB8AC3E}">
        <p14:creationId xmlns:p14="http://schemas.microsoft.com/office/powerpoint/2010/main" val="2165740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A0DBBC35-FC79-40A6-A323-DE017992C3CB}" type="datetimeFigureOut">
              <a:rPr lang="fr-FR" smtClean="0"/>
              <a:t>17/06/2023</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A64830E-B70F-4120-BF5A-7C0DCE56BA4D}" type="slidenum">
              <a:rPr lang="fr-FR" smtClean="0"/>
              <a:t>‹N°›</a:t>
            </a:fld>
            <a:endParaRPr lang="fr-FR"/>
          </a:p>
        </p:txBody>
      </p:sp>
    </p:spTree>
    <p:extLst>
      <p:ext uri="{BB962C8B-B14F-4D97-AF65-F5344CB8AC3E}">
        <p14:creationId xmlns:p14="http://schemas.microsoft.com/office/powerpoint/2010/main" val="2461350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0DBBC35-FC79-40A6-A323-DE017992C3CB}" type="datetimeFigureOut">
              <a:rPr lang="fr-FR" smtClean="0"/>
              <a:t>17/06/2023</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A64830E-B70F-4120-BF5A-7C0DCE56BA4D}" type="slidenum">
              <a:rPr lang="fr-FR" smtClean="0"/>
              <a:t>‹N°›</a:t>
            </a:fld>
            <a:endParaRPr lang="fr-FR"/>
          </a:p>
        </p:txBody>
      </p:sp>
    </p:spTree>
    <p:extLst>
      <p:ext uri="{BB962C8B-B14F-4D97-AF65-F5344CB8AC3E}">
        <p14:creationId xmlns:p14="http://schemas.microsoft.com/office/powerpoint/2010/main" val="1187675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0DBBC35-FC79-40A6-A323-DE017992C3CB}" type="datetimeFigureOut">
              <a:rPr lang="fr-FR" smtClean="0"/>
              <a:t>17/06/2023</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A64830E-B70F-4120-BF5A-7C0DCE56BA4D}" type="slidenum">
              <a:rPr lang="fr-FR" smtClean="0"/>
              <a:t>‹N°›</a:t>
            </a:fld>
            <a:endParaRPr lang="fr-FR"/>
          </a:p>
        </p:txBody>
      </p:sp>
    </p:spTree>
    <p:extLst>
      <p:ext uri="{BB962C8B-B14F-4D97-AF65-F5344CB8AC3E}">
        <p14:creationId xmlns:p14="http://schemas.microsoft.com/office/powerpoint/2010/main" val="352029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A0DBBC35-FC79-40A6-A323-DE017992C3CB}" type="datetimeFigureOut">
              <a:rPr lang="fr-FR" smtClean="0"/>
              <a:t>17/06/2023</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A64830E-B70F-4120-BF5A-7C0DCE56BA4D}" type="slidenum">
              <a:rPr lang="fr-FR" smtClean="0"/>
              <a:t>‹N°›</a:t>
            </a:fld>
            <a:endParaRPr lang="fr-FR"/>
          </a:p>
        </p:txBody>
      </p:sp>
    </p:spTree>
    <p:extLst>
      <p:ext uri="{BB962C8B-B14F-4D97-AF65-F5344CB8AC3E}">
        <p14:creationId xmlns:p14="http://schemas.microsoft.com/office/powerpoint/2010/main" val="3904893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DBBC35-FC79-40A6-A323-DE017992C3CB}" type="datetimeFigureOut">
              <a:rPr lang="fr-FR" smtClean="0"/>
              <a:t>17/06/2023</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A64830E-B70F-4120-BF5A-7C0DCE56BA4D}" type="slidenum">
              <a:rPr lang="fr-FR" smtClean="0"/>
              <a:t>‹N°›</a:t>
            </a:fld>
            <a:endParaRPr lang="fr-FR"/>
          </a:p>
        </p:txBody>
      </p:sp>
    </p:spTree>
    <p:extLst>
      <p:ext uri="{BB962C8B-B14F-4D97-AF65-F5344CB8AC3E}">
        <p14:creationId xmlns:p14="http://schemas.microsoft.com/office/powerpoint/2010/main" val="315735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0DBBC35-FC79-40A6-A323-DE017992C3CB}" type="datetimeFigureOut">
              <a:rPr lang="fr-FR" smtClean="0"/>
              <a:t>17/06/2023</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A64830E-B70F-4120-BF5A-7C0DCE56BA4D}" type="slidenum">
              <a:rPr lang="fr-FR" smtClean="0"/>
              <a:t>‹N°›</a:t>
            </a:fld>
            <a:endParaRPr lang="fr-FR"/>
          </a:p>
        </p:txBody>
      </p:sp>
    </p:spTree>
    <p:extLst>
      <p:ext uri="{BB962C8B-B14F-4D97-AF65-F5344CB8AC3E}">
        <p14:creationId xmlns:p14="http://schemas.microsoft.com/office/powerpoint/2010/main" val="1008854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A0DBBC35-FC79-40A6-A323-DE017992C3CB}" type="datetimeFigureOut">
              <a:rPr lang="fr-FR" smtClean="0"/>
              <a:t>17/06/2023</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A64830E-B70F-4120-BF5A-7C0DCE56BA4D}" type="slidenum">
              <a:rPr lang="fr-FR" smtClean="0"/>
              <a:t>‹N°›</a:t>
            </a:fld>
            <a:endParaRPr lang="fr-FR"/>
          </a:p>
        </p:txBody>
      </p:sp>
    </p:spTree>
    <p:extLst>
      <p:ext uri="{BB962C8B-B14F-4D97-AF65-F5344CB8AC3E}">
        <p14:creationId xmlns:p14="http://schemas.microsoft.com/office/powerpoint/2010/main" val="3378065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0DBBC35-FC79-40A6-A323-DE017992C3CB}" type="datetimeFigureOut">
              <a:rPr lang="fr-FR" smtClean="0"/>
              <a:t>17/06/2023</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A64830E-B70F-4120-BF5A-7C0DCE56BA4D}" type="slidenum">
              <a:rPr lang="fr-FR" smtClean="0"/>
              <a:t>‹N°›</a:t>
            </a:fld>
            <a:endParaRPr lang="fr-FR"/>
          </a:p>
        </p:txBody>
      </p:sp>
    </p:spTree>
    <p:extLst>
      <p:ext uri="{BB962C8B-B14F-4D97-AF65-F5344CB8AC3E}">
        <p14:creationId xmlns:p14="http://schemas.microsoft.com/office/powerpoint/2010/main" val="34961167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demarches-simplifiees.fr/"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48FB46-3C2F-2D5F-3F3D-D4CA84ECDA5F}"/>
              </a:ext>
            </a:extLst>
          </p:cNvPr>
          <p:cNvSpPr>
            <a:spLocks noGrp="1"/>
          </p:cNvSpPr>
          <p:nvPr>
            <p:ph type="ctrTitle"/>
          </p:nvPr>
        </p:nvSpPr>
        <p:spPr/>
        <p:txBody>
          <a:bodyPr/>
          <a:lstStyle/>
          <a:p>
            <a:r>
              <a:rPr lang="fr-FR" sz="4400" dirty="0"/>
              <a:t>Présentation des obligations comptables et administratives </a:t>
            </a:r>
          </a:p>
        </p:txBody>
      </p:sp>
      <p:sp>
        <p:nvSpPr>
          <p:cNvPr id="3" name="Sous-titre 2">
            <a:extLst>
              <a:ext uri="{FF2B5EF4-FFF2-40B4-BE49-F238E27FC236}">
                <a16:creationId xmlns:a16="http://schemas.microsoft.com/office/drawing/2014/main" id="{71CE2B34-6365-BB08-1C31-524EB32BD4A6}"/>
              </a:ext>
            </a:extLst>
          </p:cNvPr>
          <p:cNvSpPr>
            <a:spLocks noGrp="1"/>
          </p:cNvSpPr>
          <p:nvPr>
            <p:ph type="subTitle" idx="1"/>
          </p:nvPr>
        </p:nvSpPr>
        <p:spPr/>
        <p:txBody>
          <a:bodyPr/>
          <a:lstStyle/>
          <a:p>
            <a:r>
              <a:rPr lang="fr-FR" dirty="0"/>
              <a:t>Pour le milieu associatif – Cultuel, Culturel et mixte</a:t>
            </a:r>
          </a:p>
          <a:p>
            <a:r>
              <a:rPr lang="fr-FR" dirty="0"/>
              <a:t>CHILAH MOHAMED </a:t>
            </a:r>
          </a:p>
        </p:txBody>
      </p:sp>
    </p:spTree>
    <p:extLst>
      <p:ext uri="{BB962C8B-B14F-4D97-AF65-F5344CB8AC3E}">
        <p14:creationId xmlns:p14="http://schemas.microsoft.com/office/powerpoint/2010/main" val="820574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6A3BC5-6EF2-FA3F-E4D3-FA54718BCFF6}"/>
              </a:ext>
            </a:extLst>
          </p:cNvPr>
          <p:cNvSpPr>
            <a:spLocks noGrp="1"/>
          </p:cNvSpPr>
          <p:nvPr>
            <p:ph type="title"/>
          </p:nvPr>
        </p:nvSpPr>
        <p:spPr/>
        <p:txBody>
          <a:bodyPr/>
          <a:lstStyle/>
          <a:p>
            <a:pPr algn="ctr"/>
            <a:r>
              <a:rPr lang="fr-FR" dirty="0"/>
              <a:t>L’état séparé des avantages et ressources provenant de l’étranger</a:t>
            </a:r>
          </a:p>
        </p:txBody>
      </p:sp>
      <p:sp>
        <p:nvSpPr>
          <p:cNvPr id="3" name="Espace réservé du contenu 2">
            <a:extLst>
              <a:ext uri="{FF2B5EF4-FFF2-40B4-BE49-F238E27FC236}">
                <a16:creationId xmlns:a16="http://schemas.microsoft.com/office/drawing/2014/main" id="{9BAC9A30-AB1A-D723-4FE3-04C6BF683B9C}"/>
              </a:ext>
            </a:extLst>
          </p:cNvPr>
          <p:cNvSpPr>
            <a:spLocks noGrp="1"/>
          </p:cNvSpPr>
          <p:nvPr>
            <p:ph idx="1"/>
          </p:nvPr>
        </p:nvSpPr>
        <p:spPr/>
        <p:txBody>
          <a:bodyPr>
            <a:normAutofit/>
          </a:bodyPr>
          <a:lstStyle/>
          <a:p>
            <a:r>
              <a:rPr lang="fr-FR" sz="1800" b="1" i="0" u="none" strike="noStrike" baseline="0" dirty="0">
                <a:solidFill>
                  <a:srgbClr val="1F3C7C"/>
                </a:solidFill>
                <a:latin typeface="Calibri" panose="020F0502020204030204" pitchFamily="34" charset="0"/>
              </a:rPr>
              <a:t>Le règlement n°2022-04 intègre de nouvelles dispositions : </a:t>
            </a:r>
            <a:endParaRPr lang="fr-FR" sz="1800" b="0" i="0" u="none" strike="noStrike" baseline="0" dirty="0">
              <a:solidFill>
                <a:srgbClr val="000000"/>
              </a:solidFill>
              <a:latin typeface="Arial" panose="020B0604020202020204" pitchFamily="34" charset="0"/>
            </a:endParaRPr>
          </a:p>
          <a:p>
            <a:r>
              <a:rPr lang="fr-FR" sz="1800" b="0" i="0" u="none" strike="noStrike" baseline="0" dirty="0">
                <a:solidFill>
                  <a:srgbClr val="000000"/>
                </a:solidFill>
                <a:latin typeface="Calibri" panose="020F0502020204030204" pitchFamily="34" charset="0"/>
              </a:rPr>
              <a:t>La tenue d'un état séparé des avantages et ressources provenant de l’étranger (d’un état étranger, d’une personne morale étrangère, d’un dispositif juridique de droit étranger comparable à une fiducie, d’une personne physique non-résidente fiscale en France) à présenter dans l’annexe des comptes annuels </a:t>
            </a:r>
          </a:p>
          <a:p>
            <a:pPr marL="0" indent="0">
              <a:buNone/>
            </a:pPr>
            <a:endParaRPr lang="fr-FR" sz="1800" b="0" i="0" u="none" strike="noStrike" baseline="0" dirty="0">
              <a:solidFill>
                <a:srgbClr val="000000"/>
              </a:solidFill>
              <a:latin typeface="Arial" panose="020B0604020202020204" pitchFamily="34" charset="0"/>
            </a:endParaRPr>
          </a:p>
          <a:p>
            <a:r>
              <a:rPr lang="fr-FR" sz="1800" b="0" i="0" u="none" strike="noStrike" baseline="0" dirty="0">
                <a:solidFill>
                  <a:srgbClr val="000000"/>
                </a:solidFill>
                <a:latin typeface="Calibri" panose="020F0502020204030204" pitchFamily="34" charset="0"/>
              </a:rPr>
              <a:t>De nouvelles obligations comptables pour les autres associations ayant des activités en relation avec l’exercice public d’un culte </a:t>
            </a:r>
          </a:p>
          <a:p>
            <a:endParaRPr lang="fr-FR" dirty="0">
              <a:solidFill>
                <a:srgbClr val="000000"/>
              </a:solidFill>
              <a:latin typeface="Calibri" panose="020F0502020204030204" pitchFamily="34" charset="0"/>
            </a:endParaRPr>
          </a:p>
          <a:p>
            <a:endParaRPr lang="fr-FR" dirty="0"/>
          </a:p>
        </p:txBody>
      </p:sp>
    </p:spTree>
    <p:extLst>
      <p:ext uri="{BB962C8B-B14F-4D97-AF65-F5344CB8AC3E}">
        <p14:creationId xmlns:p14="http://schemas.microsoft.com/office/powerpoint/2010/main" val="4850269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15036A-67DC-AEDB-C60C-427DF0D6B430}"/>
              </a:ext>
            </a:extLst>
          </p:cNvPr>
          <p:cNvSpPr>
            <a:spLocks noGrp="1"/>
          </p:cNvSpPr>
          <p:nvPr>
            <p:ph type="title"/>
          </p:nvPr>
        </p:nvSpPr>
        <p:spPr/>
        <p:txBody>
          <a:bodyPr/>
          <a:lstStyle/>
          <a:p>
            <a:r>
              <a:rPr lang="fr-FR" dirty="0"/>
              <a:t>Modèle d’état des avantages et ressources</a:t>
            </a:r>
          </a:p>
        </p:txBody>
      </p:sp>
      <p:pic>
        <p:nvPicPr>
          <p:cNvPr id="5" name="Espace réservé du contenu 4">
            <a:extLst>
              <a:ext uri="{FF2B5EF4-FFF2-40B4-BE49-F238E27FC236}">
                <a16:creationId xmlns:a16="http://schemas.microsoft.com/office/drawing/2014/main" id="{058B24E3-4F4B-F33A-AC4D-7AB82D0978D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49799" y="2570923"/>
            <a:ext cx="9579225" cy="332629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4181544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0373CA-5ED0-1CA2-5A45-B0FFD9A35907}"/>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B2EF4169-9034-55CD-37A9-32182BEC0F13}"/>
              </a:ext>
            </a:extLst>
          </p:cNvPr>
          <p:cNvSpPr>
            <a:spLocks noGrp="1"/>
          </p:cNvSpPr>
          <p:nvPr>
            <p:ph idx="1"/>
          </p:nvPr>
        </p:nvSpPr>
        <p:spPr/>
        <p:txBody>
          <a:bodyPr>
            <a:normAutofit/>
          </a:bodyPr>
          <a:lstStyle/>
          <a:p>
            <a:r>
              <a:rPr lang="fr-FR" sz="1800" b="1" i="0" u="none" strike="noStrike" baseline="0" dirty="0">
                <a:solidFill>
                  <a:srgbClr val="1F3C7C"/>
                </a:solidFill>
                <a:latin typeface="Calibri" panose="020F0502020204030204" pitchFamily="34" charset="0"/>
              </a:rPr>
              <a:t>Les entités concernées sont : </a:t>
            </a:r>
            <a:endParaRPr lang="fr-FR" sz="1800" b="0" i="0" u="none" strike="noStrike" baseline="0" dirty="0">
              <a:solidFill>
                <a:srgbClr val="000000"/>
              </a:solidFill>
              <a:latin typeface="Arial" panose="020B0604020202020204" pitchFamily="34" charset="0"/>
            </a:endParaRPr>
          </a:p>
          <a:p>
            <a:r>
              <a:rPr lang="fr-FR" sz="1800" b="0" i="0" u="none" strike="noStrike" baseline="0" dirty="0">
                <a:solidFill>
                  <a:srgbClr val="000000"/>
                </a:solidFill>
                <a:latin typeface="Calibri" panose="020F0502020204030204" pitchFamily="34" charset="0"/>
              </a:rPr>
              <a:t>Les associations culturelles et les autres associations ayant des activités en relation avec l’exercice public d’un culte ; </a:t>
            </a:r>
            <a:endParaRPr lang="fr-FR" sz="1800" b="0" i="0" u="none" strike="noStrike" baseline="0" dirty="0">
              <a:latin typeface="Arial" panose="020B0604020202020204" pitchFamily="34" charset="0"/>
            </a:endParaRPr>
          </a:p>
          <a:p>
            <a:r>
              <a:rPr lang="fr-FR" sz="1800" b="0" i="0" u="none" strike="noStrike" baseline="0" dirty="0">
                <a:solidFill>
                  <a:schemeClr val="tx1"/>
                </a:solidFill>
                <a:latin typeface="Calibri" panose="020F0502020204030204" pitchFamily="34" charset="0"/>
              </a:rPr>
              <a:t>Les associations mentionnées au second alinéa de l'article 4-1 de la loi n° 87-571 du 23 juillet 1987 sur le  développement du mécénat ; </a:t>
            </a:r>
            <a:r>
              <a:rPr lang="fr-FR" sz="1800" b="0" i="0" u="none" strike="noStrike" baseline="0" dirty="0">
                <a:solidFill>
                  <a:schemeClr val="tx1"/>
                </a:solidFill>
                <a:latin typeface="Arial" panose="020B0604020202020204" pitchFamily="34" charset="0"/>
              </a:rPr>
              <a:t> </a:t>
            </a:r>
          </a:p>
          <a:p>
            <a:r>
              <a:rPr lang="fr-FR" sz="1800" b="0" i="0" u="none" strike="noStrike" baseline="0" dirty="0">
                <a:solidFill>
                  <a:schemeClr val="tx1"/>
                </a:solidFill>
                <a:latin typeface="Calibri" panose="020F0502020204030204" pitchFamily="34" charset="0"/>
              </a:rPr>
              <a:t>Les fonds de dotation, mentionnés au I de l'article 140 de la loi n° 2008-776 du 4 août 2008 de modernisation de l’économie. </a:t>
            </a:r>
            <a:endParaRPr lang="fr-FR" dirty="0">
              <a:solidFill>
                <a:schemeClr val="tx1"/>
              </a:solidFill>
            </a:endParaRPr>
          </a:p>
        </p:txBody>
      </p:sp>
    </p:spTree>
    <p:extLst>
      <p:ext uri="{BB962C8B-B14F-4D97-AF65-F5344CB8AC3E}">
        <p14:creationId xmlns:p14="http://schemas.microsoft.com/office/powerpoint/2010/main" val="1441015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CDFBC8-D3B3-216C-7B29-EAEF8D6F4972}"/>
              </a:ext>
            </a:extLst>
          </p:cNvPr>
          <p:cNvSpPr>
            <a:spLocks noGrp="1"/>
          </p:cNvSpPr>
          <p:nvPr>
            <p:ph type="title"/>
          </p:nvPr>
        </p:nvSpPr>
        <p:spPr/>
        <p:txBody>
          <a:bodyPr/>
          <a:lstStyle/>
          <a:p>
            <a:r>
              <a:rPr lang="fr-FR" dirty="0"/>
              <a:t>Ressources</a:t>
            </a:r>
          </a:p>
        </p:txBody>
      </p:sp>
      <p:sp>
        <p:nvSpPr>
          <p:cNvPr id="3" name="Espace réservé du contenu 2">
            <a:extLst>
              <a:ext uri="{FF2B5EF4-FFF2-40B4-BE49-F238E27FC236}">
                <a16:creationId xmlns:a16="http://schemas.microsoft.com/office/drawing/2014/main" id="{4A75B1B6-B8B4-3214-BC08-6EF0E764827E}"/>
              </a:ext>
            </a:extLst>
          </p:cNvPr>
          <p:cNvSpPr>
            <a:spLocks noGrp="1"/>
          </p:cNvSpPr>
          <p:nvPr>
            <p:ph idx="1"/>
          </p:nvPr>
        </p:nvSpPr>
        <p:spPr/>
        <p:txBody>
          <a:bodyPr>
            <a:normAutofit/>
          </a:bodyPr>
          <a:lstStyle/>
          <a:p>
            <a:r>
              <a:rPr lang="fr-FR" dirty="0"/>
              <a:t>Cotisations des membres</a:t>
            </a:r>
          </a:p>
          <a:p>
            <a:r>
              <a:rPr lang="fr-FR" dirty="0"/>
              <a:t>Les dons</a:t>
            </a:r>
          </a:p>
          <a:p>
            <a:r>
              <a:rPr lang="fr-FR" dirty="0"/>
              <a:t>Rétributions commune et/ou service religieux</a:t>
            </a:r>
          </a:p>
          <a:p>
            <a:r>
              <a:rPr lang="fr-FR" dirty="0"/>
              <a:t>Surplus de recettes – reversée à une autre association avec une franchise fiscale ou mis en fonds de réserve pour assurer les frais/entretien</a:t>
            </a:r>
          </a:p>
          <a:p>
            <a:r>
              <a:rPr lang="fr-FR" dirty="0"/>
              <a:t>Ressources issues des revenus complémentaire locatif si l’association dispose d’un immeuble de rapport (attention à l’IS 24% et ou CRL pour bien &gt; 15 ans – taux 2,5% des recettes).</a:t>
            </a:r>
          </a:p>
        </p:txBody>
      </p:sp>
    </p:spTree>
    <p:extLst>
      <p:ext uri="{BB962C8B-B14F-4D97-AF65-F5344CB8AC3E}">
        <p14:creationId xmlns:p14="http://schemas.microsoft.com/office/powerpoint/2010/main" val="3761869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EA21BE-7D93-130D-E233-D9FF39A0E8F8}"/>
              </a:ext>
            </a:extLst>
          </p:cNvPr>
          <p:cNvSpPr>
            <a:spLocks noGrp="1"/>
          </p:cNvSpPr>
          <p:nvPr>
            <p:ph type="title"/>
          </p:nvPr>
        </p:nvSpPr>
        <p:spPr>
          <a:xfrm>
            <a:off x="1295402" y="982132"/>
            <a:ext cx="9601196" cy="926181"/>
          </a:xfrm>
        </p:spPr>
        <p:txBody>
          <a:bodyPr/>
          <a:lstStyle/>
          <a:p>
            <a:pPr algn="ctr"/>
            <a:r>
              <a:rPr lang="fr-FR" dirty="0"/>
              <a:t>Les avantages financiers et fiscaux</a:t>
            </a:r>
          </a:p>
        </p:txBody>
      </p:sp>
      <p:sp>
        <p:nvSpPr>
          <p:cNvPr id="3" name="Espace réservé du contenu 2">
            <a:extLst>
              <a:ext uri="{FF2B5EF4-FFF2-40B4-BE49-F238E27FC236}">
                <a16:creationId xmlns:a16="http://schemas.microsoft.com/office/drawing/2014/main" id="{F3A49675-8794-0F12-C114-3D876B650B5C}"/>
              </a:ext>
            </a:extLst>
          </p:cNvPr>
          <p:cNvSpPr>
            <a:spLocks noGrp="1"/>
          </p:cNvSpPr>
          <p:nvPr>
            <p:ph idx="1"/>
          </p:nvPr>
        </p:nvSpPr>
        <p:spPr>
          <a:xfrm>
            <a:off x="1295401" y="2478157"/>
            <a:ext cx="9601196" cy="3397711"/>
          </a:xfrm>
        </p:spPr>
        <p:txBody>
          <a:bodyPr>
            <a:normAutofit lnSpcReduction="10000"/>
          </a:bodyPr>
          <a:lstStyle/>
          <a:p>
            <a:r>
              <a:rPr lang="fr-FR" dirty="0"/>
              <a:t>Cf les tableaux précédents</a:t>
            </a:r>
          </a:p>
          <a:p>
            <a:r>
              <a:rPr lang="fr-FR" dirty="0"/>
              <a:t>Les plus importants : </a:t>
            </a:r>
          </a:p>
          <a:p>
            <a:pPr>
              <a:buFont typeface="Wingdings" panose="05000000000000000000" pitchFamily="2" charset="2"/>
              <a:buChar char="v"/>
            </a:pPr>
            <a:r>
              <a:rPr lang="fr-FR" dirty="0"/>
              <a:t>Dons donnant droit à réduction à l’IR sans besoin de faire certifier les comptes par un CAC</a:t>
            </a:r>
          </a:p>
          <a:p>
            <a:pPr>
              <a:buFont typeface="Wingdings" panose="05000000000000000000" pitchFamily="2" charset="2"/>
              <a:buChar char="v"/>
            </a:pPr>
            <a:r>
              <a:rPr lang="fr-FR" dirty="0"/>
              <a:t>Percevoir des subventions publiques : pour des travaux d’accessibilité aux édifices. </a:t>
            </a:r>
          </a:p>
          <a:p>
            <a:pPr>
              <a:buFont typeface="Wingdings" panose="05000000000000000000" pitchFamily="2" charset="2"/>
              <a:buChar char="v"/>
            </a:pPr>
            <a:r>
              <a:rPr lang="fr-FR" dirty="0"/>
              <a:t>Recevoir des libéralités (attention, il faut le déclarer)</a:t>
            </a:r>
          </a:p>
          <a:p>
            <a:pPr>
              <a:buFont typeface="Wingdings" panose="05000000000000000000" pitchFamily="2" charset="2"/>
              <a:buChar char="v"/>
            </a:pPr>
            <a:r>
              <a:rPr lang="fr-FR" dirty="0"/>
              <a:t>L’association cultuelle peut disposer d’un immeuble acquis à titre gratuit et en tirer des revenus sous réserves d’utilisés ces fonds pour des activités cultuelles. Revenus à plafonner : 50% du budget annuel maximum</a:t>
            </a:r>
          </a:p>
        </p:txBody>
      </p:sp>
    </p:spTree>
    <p:extLst>
      <p:ext uri="{BB962C8B-B14F-4D97-AF65-F5344CB8AC3E}">
        <p14:creationId xmlns:p14="http://schemas.microsoft.com/office/powerpoint/2010/main" val="8945700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ABE368-A89B-297E-139A-52C2C85C9486}"/>
              </a:ext>
            </a:extLst>
          </p:cNvPr>
          <p:cNvSpPr>
            <a:spLocks noGrp="1"/>
          </p:cNvSpPr>
          <p:nvPr>
            <p:ph type="title"/>
          </p:nvPr>
        </p:nvSpPr>
        <p:spPr/>
        <p:txBody>
          <a:bodyPr/>
          <a:lstStyle/>
          <a:p>
            <a:pPr algn="ctr"/>
            <a:r>
              <a:rPr lang="fr-FR" dirty="0"/>
              <a:t>S’adapter à la réforme </a:t>
            </a:r>
          </a:p>
        </p:txBody>
      </p:sp>
      <p:sp>
        <p:nvSpPr>
          <p:cNvPr id="3" name="Espace réservé du contenu 2">
            <a:extLst>
              <a:ext uri="{FF2B5EF4-FFF2-40B4-BE49-F238E27FC236}">
                <a16:creationId xmlns:a16="http://schemas.microsoft.com/office/drawing/2014/main" id="{9D415756-9225-D40A-44BA-2AC0AB73603B}"/>
              </a:ext>
            </a:extLst>
          </p:cNvPr>
          <p:cNvSpPr>
            <a:spLocks noGrp="1"/>
          </p:cNvSpPr>
          <p:nvPr>
            <p:ph idx="1"/>
          </p:nvPr>
        </p:nvSpPr>
        <p:spPr/>
        <p:txBody>
          <a:bodyPr>
            <a:normAutofit/>
          </a:bodyPr>
          <a:lstStyle/>
          <a:p>
            <a:r>
              <a:rPr lang="fr-FR" sz="1800" b="0" i="0" u="none" strike="noStrike" baseline="0" dirty="0">
                <a:solidFill>
                  <a:srgbClr val="000000"/>
                </a:solidFill>
                <a:latin typeface="Calibri" panose="020F0502020204030204" pitchFamily="34" charset="0"/>
              </a:rPr>
              <a:t>Besoin d’identifier les lieux de culte utilisés habituellement en ayant pris le soin de définir la notion d’habituel </a:t>
            </a:r>
            <a:endParaRPr lang="fr-FR" sz="1800" b="0" i="0" u="none" strike="noStrike" baseline="0" dirty="0">
              <a:latin typeface="Calibri" panose="020F0502020204030204" pitchFamily="34" charset="0"/>
            </a:endParaRPr>
          </a:p>
          <a:p>
            <a:r>
              <a:rPr lang="fr-FR" sz="1800" b="0" i="0" u="none" strike="noStrike" baseline="0" dirty="0">
                <a:solidFill>
                  <a:schemeClr val="tx1"/>
                </a:solidFill>
                <a:latin typeface="Calibri" panose="020F0502020204030204" pitchFamily="34" charset="0"/>
              </a:rPr>
              <a:t>Définir une procédure d’identification de l’origine des avantages et ressources en provenance de l’étranger notamment par rapport à la notion de dons manuels </a:t>
            </a:r>
            <a:endParaRPr lang="fr-FR" sz="1800" b="0" i="0" u="none" strike="noStrike" baseline="0" dirty="0">
              <a:solidFill>
                <a:schemeClr val="tx1"/>
              </a:solidFill>
              <a:latin typeface="Arial" panose="020B0604020202020204" pitchFamily="34" charset="0"/>
            </a:endParaRPr>
          </a:p>
          <a:p>
            <a:r>
              <a:rPr lang="fr-FR" sz="1800" b="0" i="0" u="none" strike="noStrike" baseline="0" dirty="0">
                <a:solidFill>
                  <a:schemeClr val="tx1"/>
                </a:solidFill>
                <a:latin typeface="Calibri" panose="020F0502020204030204" pitchFamily="34" charset="0"/>
              </a:rPr>
              <a:t>Identifier les contributions volontaires en nature </a:t>
            </a:r>
            <a:endParaRPr lang="fr-FR" sz="1800" b="0" i="0" u="none" strike="noStrike" baseline="0" dirty="0">
              <a:solidFill>
                <a:schemeClr val="tx1"/>
              </a:solidFill>
              <a:latin typeface="Arial" panose="020B0604020202020204" pitchFamily="34" charset="0"/>
            </a:endParaRPr>
          </a:p>
          <a:p>
            <a:r>
              <a:rPr lang="fr-FR" sz="1800" b="0" i="0" u="none" strike="noStrike" baseline="0" dirty="0">
                <a:solidFill>
                  <a:schemeClr val="tx1"/>
                </a:solidFill>
                <a:latin typeface="Calibri" panose="020F0502020204030204" pitchFamily="34" charset="0"/>
              </a:rPr>
              <a:t>Réfléchir à l’organisation juridique entre les activités cultuelles et les activités autres que cultuelles </a:t>
            </a:r>
            <a:endParaRPr lang="fr-FR" sz="1800" b="0" i="0" u="none" strike="noStrike" baseline="0" dirty="0">
              <a:solidFill>
                <a:schemeClr val="tx1"/>
              </a:solidFill>
              <a:latin typeface="Arial" panose="020B0604020202020204" pitchFamily="34" charset="0"/>
            </a:endParaRPr>
          </a:p>
          <a:p>
            <a:r>
              <a:rPr lang="fr-FR" sz="1800" b="0" i="0" u="none" strike="noStrike" baseline="0" dirty="0">
                <a:solidFill>
                  <a:schemeClr val="tx1"/>
                </a:solidFill>
                <a:latin typeface="Calibri" panose="020F0502020204030204" pitchFamily="34" charset="0"/>
              </a:rPr>
              <a:t>Apprécier la conformité de l’objet par rapport à la forme associative </a:t>
            </a:r>
            <a:endParaRPr lang="fr-FR" sz="1800" b="0" i="0" u="none" strike="noStrike" baseline="0" dirty="0">
              <a:solidFill>
                <a:schemeClr val="tx1"/>
              </a:solidFill>
              <a:latin typeface="Arial" panose="020B0604020202020204" pitchFamily="34" charset="0"/>
            </a:endParaRPr>
          </a:p>
          <a:p>
            <a:r>
              <a:rPr lang="fr-FR" sz="1800" b="0" i="0" u="none" strike="noStrike" baseline="0" dirty="0">
                <a:solidFill>
                  <a:schemeClr val="tx1"/>
                </a:solidFill>
                <a:latin typeface="Calibri" panose="020F0502020204030204" pitchFamily="34" charset="0"/>
              </a:rPr>
              <a:t>Mise en conformité des statuts avec les nouvelles obligations </a:t>
            </a:r>
            <a:endParaRPr lang="fr-FR" dirty="0">
              <a:solidFill>
                <a:schemeClr val="tx1"/>
              </a:solidFill>
            </a:endParaRPr>
          </a:p>
        </p:txBody>
      </p:sp>
    </p:spTree>
    <p:extLst>
      <p:ext uri="{BB962C8B-B14F-4D97-AF65-F5344CB8AC3E}">
        <p14:creationId xmlns:p14="http://schemas.microsoft.com/office/powerpoint/2010/main" val="34296963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F684AF-ABE1-B25A-A3D3-FADE093665EE}"/>
              </a:ext>
            </a:extLst>
          </p:cNvPr>
          <p:cNvSpPr>
            <a:spLocks noGrp="1"/>
          </p:cNvSpPr>
          <p:nvPr>
            <p:ph type="title"/>
          </p:nvPr>
        </p:nvSpPr>
        <p:spPr/>
        <p:txBody>
          <a:bodyPr/>
          <a:lstStyle/>
          <a:p>
            <a:pPr algn="ctr"/>
            <a:r>
              <a:rPr lang="fr-FR" dirty="0"/>
              <a:t>Point important – s’adapter à la réforme</a:t>
            </a:r>
          </a:p>
        </p:txBody>
      </p:sp>
      <p:sp>
        <p:nvSpPr>
          <p:cNvPr id="3" name="Espace réservé du contenu 2">
            <a:extLst>
              <a:ext uri="{FF2B5EF4-FFF2-40B4-BE49-F238E27FC236}">
                <a16:creationId xmlns:a16="http://schemas.microsoft.com/office/drawing/2014/main" id="{DFB30E42-C49A-19FD-BD59-F4F8792E840E}"/>
              </a:ext>
            </a:extLst>
          </p:cNvPr>
          <p:cNvSpPr>
            <a:spLocks noGrp="1"/>
          </p:cNvSpPr>
          <p:nvPr>
            <p:ph idx="1"/>
          </p:nvPr>
        </p:nvSpPr>
        <p:spPr/>
        <p:txBody>
          <a:bodyPr>
            <a:normAutofit fontScale="92500" lnSpcReduction="20000"/>
          </a:bodyPr>
          <a:lstStyle/>
          <a:p>
            <a:endParaRPr lang="fr-FR" sz="1800" b="0" i="0" u="none" strike="noStrike" baseline="0" dirty="0">
              <a:solidFill>
                <a:srgbClr val="000000"/>
              </a:solidFill>
              <a:latin typeface="Calibri" panose="020F0502020204030204" pitchFamily="34" charset="0"/>
            </a:endParaRPr>
          </a:p>
          <a:p>
            <a:endParaRPr lang="fr-FR" dirty="0">
              <a:solidFill>
                <a:srgbClr val="000000"/>
              </a:solidFill>
              <a:latin typeface="Calibri" panose="020F0502020204030204" pitchFamily="34" charset="0"/>
            </a:endParaRPr>
          </a:p>
          <a:p>
            <a:r>
              <a:rPr lang="fr-FR" sz="2000" b="1" i="0" u="none" strike="noStrike" baseline="0" dirty="0">
                <a:solidFill>
                  <a:srgbClr val="000000"/>
                </a:solidFill>
                <a:latin typeface="Calibri" panose="020F0502020204030204" pitchFamily="34" charset="0"/>
              </a:rPr>
              <a:t>Mettre en </a:t>
            </a:r>
            <a:r>
              <a:rPr lang="fr-FR" sz="2000" b="1" i="0" u="none" strike="noStrike" baseline="0" dirty="0" err="1">
                <a:solidFill>
                  <a:srgbClr val="000000"/>
                </a:solidFill>
                <a:latin typeface="Calibri" panose="020F0502020204030204" pitchFamily="34" charset="0"/>
              </a:rPr>
              <a:t>oeuvre</a:t>
            </a:r>
            <a:r>
              <a:rPr lang="fr-FR" sz="2000" b="1" i="0" u="none" strike="noStrike" baseline="0" dirty="0">
                <a:solidFill>
                  <a:srgbClr val="000000"/>
                </a:solidFill>
                <a:latin typeface="Calibri" panose="020F0502020204030204" pitchFamily="34" charset="0"/>
              </a:rPr>
              <a:t> la déclaration d’activité cultuelle avant le 30 juin 2023 sauf si attestation de reconnaissance de non opposition émise avant le 24 août 2021 </a:t>
            </a:r>
          </a:p>
          <a:p>
            <a:pPr marL="0" indent="0">
              <a:buNone/>
            </a:pPr>
            <a:endParaRPr lang="fr-FR" sz="2000" b="1" i="0" u="none" strike="noStrike" baseline="0" dirty="0">
              <a:solidFill>
                <a:srgbClr val="000000"/>
              </a:solidFill>
              <a:latin typeface="Arial" panose="020B0604020202020204" pitchFamily="34" charset="0"/>
            </a:endParaRPr>
          </a:p>
          <a:p>
            <a:r>
              <a:rPr lang="fr-FR" sz="2000" b="1" i="0" u="none" strike="noStrike" baseline="0" dirty="0">
                <a:solidFill>
                  <a:srgbClr val="000000"/>
                </a:solidFill>
                <a:latin typeface="Calibri" panose="020F0502020204030204" pitchFamily="34" charset="0"/>
              </a:rPr>
              <a:t>Mise en place du budget prévisionnel </a:t>
            </a:r>
          </a:p>
          <a:p>
            <a:endParaRPr lang="fr-FR" sz="2000" b="1" dirty="0">
              <a:solidFill>
                <a:srgbClr val="000000"/>
              </a:solidFill>
              <a:latin typeface="Calibri" panose="020F0502020204030204" pitchFamily="34" charset="0"/>
            </a:endParaRPr>
          </a:p>
          <a:p>
            <a:r>
              <a:rPr lang="fr-FR" sz="2000" b="1" dirty="0">
                <a:solidFill>
                  <a:srgbClr val="000000"/>
                </a:solidFill>
                <a:latin typeface="Calibri" panose="020F0502020204030204" pitchFamily="34" charset="0"/>
              </a:rPr>
              <a:t>Si CAC sur le dossier : publication des comptes annuels </a:t>
            </a:r>
          </a:p>
          <a:p>
            <a:pPr marL="0" indent="0">
              <a:buNone/>
            </a:pPr>
            <a:endParaRPr lang="fr-FR" sz="2000" b="1" dirty="0">
              <a:solidFill>
                <a:srgbClr val="000000"/>
              </a:solidFill>
              <a:latin typeface="Calibri" panose="020F0502020204030204" pitchFamily="34" charset="0"/>
            </a:endParaRPr>
          </a:p>
          <a:p>
            <a:r>
              <a:rPr lang="fr-FR" sz="2000" b="1" dirty="0">
                <a:solidFill>
                  <a:srgbClr val="000000"/>
                </a:solidFill>
                <a:latin typeface="Calibri" panose="020F0502020204030204" pitchFamily="34" charset="0"/>
              </a:rPr>
              <a:t>Si pas CAC : établissement des comptes annuels, approbation par une AG en vertu du respect du principe de transparence et gouvernance de la réforme.</a:t>
            </a:r>
            <a:endParaRPr lang="fr-FR" sz="2000" b="1" dirty="0"/>
          </a:p>
        </p:txBody>
      </p:sp>
    </p:spTree>
    <p:extLst>
      <p:ext uri="{BB962C8B-B14F-4D97-AF65-F5344CB8AC3E}">
        <p14:creationId xmlns:p14="http://schemas.microsoft.com/office/powerpoint/2010/main" val="2129112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A5E582-B7C2-2999-6A0A-7C121B2A81EC}"/>
              </a:ext>
            </a:extLst>
          </p:cNvPr>
          <p:cNvSpPr>
            <a:spLocks noGrp="1"/>
          </p:cNvSpPr>
          <p:nvPr>
            <p:ph type="title"/>
          </p:nvPr>
        </p:nvSpPr>
        <p:spPr/>
        <p:txBody>
          <a:bodyPr/>
          <a:lstStyle/>
          <a:p>
            <a:r>
              <a:rPr lang="fr-FR" dirty="0"/>
              <a:t>Nomination d’un CAC – Loi 1905</a:t>
            </a:r>
          </a:p>
        </p:txBody>
      </p:sp>
      <p:sp>
        <p:nvSpPr>
          <p:cNvPr id="3" name="Espace réservé du contenu 2">
            <a:extLst>
              <a:ext uri="{FF2B5EF4-FFF2-40B4-BE49-F238E27FC236}">
                <a16:creationId xmlns:a16="http://schemas.microsoft.com/office/drawing/2014/main" id="{A6CC9446-E7C5-BEDE-94C1-45AD78E47378}"/>
              </a:ext>
            </a:extLst>
          </p:cNvPr>
          <p:cNvSpPr>
            <a:spLocks noGrp="1"/>
          </p:cNvSpPr>
          <p:nvPr>
            <p:ph idx="1"/>
          </p:nvPr>
        </p:nvSpPr>
        <p:spPr/>
        <p:txBody>
          <a:bodyPr>
            <a:normAutofit fontScale="92500" lnSpcReduction="10000"/>
          </a:bodyPr>
          <a:lstStyle/>
          <a:p>
            <a:r>
              <a:rPr lang="fr-FR" sz="1800" b="0" i="0" u="none" strike="noStrike" baseline="0" dirty="0">
                <a:solidFill>
                  <a:srgbClr val="000000"/>
                </a:solidFill>
                <a:latin typeface="Calibri" panose="020F0502020204030204" pitchFamily="34" charset="0"/>
              </a:rPr>
              <a:t>Certifications des comptes si avantages et ressources en provenance de l’étranger &gt; à 50 000 € annuel </a:t>
            </a:r>
          </a:p>
          <a:p>
            <a:pPr marL="0" indent="0">
              <a:buNone/>
            </a:pPr>
            <a:endParaRPr lang="fr-FR" sz="1800" b="0" i="0" u="none" strike="noStrike" baseline="0" dirty="0">
              <a:solidFill>
                <a:srgbClr val="000000"/>
              </a:solidFill>
              <a:latin typeface="Calibri" panose="020F0502020204030204" pitchFamily="34" charset="0"/>
            </a:endParaRPr>
          </a:p>
          <a:p>
            <a:pPr algn="just"/>
            <a:r>
              <a:rPr lang="fr-FR" i="0" dirty="0">
                <a:solidFill>
                  <a:schemeClr val="tx1"/>
                </a:solidFill>
                <a:effectLst/>
                <a:latin typeface="OpenSansRegular"/>
              </a:rPr>
              <a:t>Lorsque les associations cultuelles, constituées avant le 26 août 2021, ont bénéficié, au cours de l'exercice comptable considéré, d'avantages ou de ressources provenant de l’étranger, elles assurent la certification de leurs comptes au plus tard le 1er janvier suivant le premier exercice comptable complet suivant l’entrée en vigueur du décret n° 2021-1844 soit le 1er janvier 2023.</a:t>
            </a:r>
          </a:p>
          <a:p>
            <a:pPr marL="0" indent="0" algn="just">
              <a:buNone/>
            </a:pPr>
            <a:endParaRPr lang="fr-FR" i="0" dirty="0">
              <a:solidFill>
                <a:schemeClr val="tx1"/>
              </a:solidFill>
              <a:effectLst/>
              <a:latin typeface="OpenSansRegular"/>
            </a:endParaRPr>
          </a:p>
          <a:p>
            <a:r>
              <a:rPr lang="fr-FR" b="0" i="0" dirty="0">
                <a:solidFill>
                  <a:schemeClr val="tx1"/>
                </a:solidFill>
                <a:effectLst/>
                <a:latin typeface="Marianne"/>
              </a:rPr>
              <a:t>Elle bénéficie de dons dont le montant annuel dépasse </a:t>
            </a:r>
            <a:r>
              <a:rPr lang="fr-FR" b="1" i="0" dirty="0">
                <a:solidFill>
                  <a:schemeClr val="tx1"/>
                </a:solidFill>
                <a:effectLst/>
                <a:latin typeface="Marianne"/>
              </a:rPr>
              <a:t>153 000 €</a:t>
            </a:r>
            <a:r>
              <a:rPr lang="fr-FR" b="0" i="0" dirty="0">
                <a:solidFill>
                  <a:schemeClr val="tx1"/>
                </a:solidFill>
                <a:effectLst/>
                <a:latin typeface="Marianne"/>
              </a:rPr>
              <a:t> et ouvrant droit aux donateurs à une réduction de l'impôt sur le revenu ou de l'impôt sur les sociétés</a:t>
            </a:r>
          </a:p>
          <a:p>
            <a:pPr marL="0" indent="0">
              <a:buNone/>
            </a:pPr>
            <a:br>
              <a:rPr lang="fr-FR" dirty="0"/>
            </a:br>
            <a:endParaRPr lang="fr-FR" dirty="0"/>
          </a:p>
        </p:txBody>
      </p:sp>
    </p:spTree>
    <p:extLst>
      <p:ext uri="{BB962C8B-B14F-4D97-AF65-F5344CB8AC3E}">
        <p14:creationId xmlns:p14="http://schemas.microsoft.com/office/powerpoint/2010/main" val="2195671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A3289-AD2C-ADCD-C48E-9C9C0E0939F7}"/>
              </a:ext>
            </a:extLst>
          </p:cNvPr>
          <p:cNvSpPr>
            <a:spLocks noGrp="1"/>
          </p:cNvSpPr>
          <p:nvPr>
            <p:ph type="title"/>
          </p:nvPr>
        </p:nvSpPr>
        <p:spPr/>
        <p:txBody>
          <a:bodyPr/>
          <a:lstStyle/>
          <a:p>
            <a:r>
              <a:rPr lang="fr-FR" dirty="0"/>
              <a:t>Nomination CAC – Loi 1907</a:t>
            </a:r>
          </a:p>
        </p:txBody>
      </p:sp>
      <p:sp>
        <p:nvSpPr>
          <p:cNvPr id="3" name="Espace réservé du contenu 2">
            <a:extLst>
              <a:ext uri="{FF2B5EF4-FFF2-40B4-BE49-F238E27FC236}">
                <a16:creationId xmlns:a16="http://schemas.microsoft.com/office/drawing/2014/main" id="{B55B535F-9779-1B51-7D55-E1F3C799F4F5}"/>
              </a:ext>
            </a:extLst>
          </p:cNvPr>
          <p:cNvSpPr>
            <a:spLocks noGrp="1"/>
          </p:cNvSpPr>
          <p:nvPr>
            <p:ph idx="1"/>
          </p:nvPr>
        </p:nvSpPr>
        <p:spPr/>
        <p:txBody>
          <a:bodyPr/>
          <a:lstStyle/>
          <a:p>
            <a:endParaRPr lang="fr-FR" sz="1800" b="0" i="0" u="none" strike="noStrike" baseline="0" dirty="0">
              <a:solidFill>
                <a:srgbClr val="000000"/>
              </a:solidFill>
              <a:latin typeface="Calibri" panose="020F0502020204030204" pitchFamily="34" charset="0"/>
            </a:endParaRPr>
          </a:p>
          <a:p>
            <a:r>
              <a:rPr lang="fr-FR" sz="1800" b="0" i="0" u="none" strike="noStrike" baseline="0" dirty="0">
                <a:solidFill>
                  <a:srgbClr val="000000"/>
                </a:solidFill>
                <a:latin typeface="Calibri" panose="020F0502020204030204" pitchFamily="34" charset="0"/>
              </a:rPr>
              <a:t>Si subventions publiques annuelles &gt; à 23 000 € par an </a:t>
            </a:r>
          </a:p>
          <a:p>
            <a:pPr marL="0" indent="0">
              <a:buNone/>
            </a:pPr>
            <a:endParaRPr lang="fr-FR" sz="1800" b="0" i="0" u="none" strike="noStrike" baseline="0" dirty="0">
              <a:solidFill>
                <a:srgbClr val="000000"/>
              </a:solidFill>
              <a:latin typeface="Arial" panose="020B0604020202020204" pitchFamily="34" charset="0"/>
            </a:endParaRPr>
          </a:p>
          <a:p>
            <a:r>
              <a:rPr lang="fr-FR" sz="1800" b="0" i="0" u="none" strike="noStrike" baseline="0" dirty="0">
                <a:solidFill>
                  <a:srgbClr val="000000"/>
                </a:solidFill>
                <a:latin typeface="Calibri" panose="020F0502020204030204" pitchFamily="34" charset="0"/>
              </a:rPr>
              <a:t>Ou si émission de reçus fiscaux pour intérêt général dès le premier euro pour les activités non cultuelles – </a:t>
            </a:r>
            <a:r>
              <a:rPr lang="fr-FR" sz="1800" b="1" i="0" u="none" strike="noStrike" baseline="0" dirty="0">
                <a:solidFill>
                  <a:srgbClr val="FF0000"/>
                </a:solidFill>
                <a:latin typeface="Calibri" panose="020F0502020204030204" pitchFamily="34" charset="0"/>
              </a:rPr>
              <a:t>TRES IMPORTANT</a:t>
            </a:r>
          </a:p>
          <a:p>
            <a:pPr marL="0" indent="0">
              <a:buNone/>
            </a:pPr>
            <a:endParaRPr lang="fr-FR" sz="1800" b="0" i="0" u="none" strike="noStrike" baseline="0" dirty="0">
              <a:solidFill>
                <a:srgbClr val="000000"/>
              </a:solidFill>
              <a:latin typeface="Arial" panose="020B0604020202020204" pitchFamily="34" charset="0"/>
            </a:endParaRPr>
          </a:p>
          <a:p>
            <a:r>
              <a:rPr lang="fr-FR" sz="1800" b="0" i="0" u="none" strike="noStrike" baseline="0" dirty="0">
                <a:solidFill>
                  <a:srgbClr val="000000"/>
                </a:solidFill>
                <a:latin typeface="Calibri" panose="020F0502020204030204" pitchFamily="34" charset="0"/>
              </a:rPr>
              <a:t>Ou si budget annuel &gt; à 100 000 € </a:t>
            </a:r>
            <a:endParaRPr lang="fr-FR" dirty="0"/>
          </a:p>
        </p:txBody>
      </p:sp>
    </p:spTree>
    <p:extLst>
      <p:ext uri="{BB962C8B-B14F-4D97-AF65-F5344CB8AC3E}">
        <p14:creationId xmlns:p14="http://schemas.microsoft.com/office/powerpoint/2010/main" val="744277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C364DE-4D2F-A625-6FFC-0E4BF0DD0F57}"/>
              </a:ext>
            </a:extLst>
          </p:cNvPr>
          <p:cNvSpPr>
            <a:spLocks noGrp="1"/>
          </p:cNvSpPr>
          <p:nvPr>
            <p:ph type="title"/>
          </p:nvPr>
        </p:nvSpPr>
        <p:spPr/>
        <p:txBody>
          <a:bodyPr/>
          <a:lstStyle/>
          <a:p>
            <a:r>
              <a:rPr lang="fr-FR" dirty="0"/>
              <a:t>Point important sur les reçus fiscaux</a:t>
            </a:r>
          </a:p>
        </p:txBody>
      </p:sp>
      <p:pic>
        <p:nvPicPr>
          <p:cNvPr id="5" name="Espace réservé du contenu 4">
            <a:extLst>
              <a:ext uri="{FF2B5EF4-FFF2-40B4-BE49-F238E27FC236}">
                <a16:creationId xmlns:a16="http://schemas.microsoft.com/office/drawing/2014/main" id="{774E3982-D37E-B5C1-32AD-FCE8812FE99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20782" y="2133600"/>
            <a:ext cx="7652262" cy="377825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4287204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CAAA59-BC29-C653-5513-410D6D111DEF}"/>
              </a:ext>
            </a:extLst>
          </p:cNvPr>
          <p:cNvSpPr>
            <a:spLocks noGrp="1"/>
          </p:cNvSpPr>
          <p:nvPr>
            <p:ph type="title"/>
          </p:nvPr>
        </p:nvSpPr>
        <p:spPr/>
        <p:txBody>
          <a:bodyPr>
            <a:normAutofit/>
          </a:bodyPr>
          <a:lstStyle/>
          <a:p>
            <a:r>
              <a:rPr lang="fr-FR" sz="3600" dirty="0"/>
              <a:t>Les règles spécifiques aux associations Loi 1905 </a:t>
            </a:r>
          </a:p>
        </p:txBody>
      </p:sp>
      <p:sp>
        <p:nvSpPr>
          <p:cNvPr id="3" name="Espace réservé du contenu 2">
            <a:extLst>
              <a:ext uri="{FF2B5EF4-FFF2-40B4-BE49-F238E27FC236}">
                <a16:creationId xmlns:a16="http://schemas.microsoft.com/office/drawing/2014/main" id="{2D15796E-DE4E-1BC4-6209-23F88A856EF9}"/>
              </a:ext>
            </a:extLst>
          </p:cNvPr>
          <p:cNvSpPr>
            <a:spLocks noGrp="1"/>
          </p:cNvSpPr>
          <p:nvPr>
            <p:ph idx="1"/>
          </p:nvPr>
        </p:nvSpPr>
        <p:spPr/>
        <p:txBody>
          <a:bodyPr/>
          <a:lstStyle/>
          <a:p>
            <a:r>
              <a:rPr lang="fr-FR" dirty="0"/>
              <a:t>Loi 1905 : exclusivement cultuelle</a:t>
            </a:r>
          </a:p>
          <a:p>
            <a:r>
              <a:rPr lang="fr-FR" dirty="0"/>
              <a:t>Obligation : Sé déclarer, transparence et gouvernance</a:t>
            </a:r>
          </a:p>
          <a:p>
            <a:r>
              <a:rPr lang="fr-FR" dirty="0"/>
              <a:t>Procure des avantages fiscaux et financiers</a:t>
            </a:r>
          </a:p>
        </p:txBody>
      </p:sp>
    </p:spTree>
    <p:extLst>
      <p:ext uri="{BB962C8B-B14F-4D97-AF65-F5344CB8AC3E}">
        <p14:creationId xmlns:p14="http://schemas.microsoft.com/office/powerpoint/2010/main" val="89162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F28A61-DCF9-6BC2-9DAA-11CFD0366D8A}"/>
              </a:ext>
            </a:extLst>
          </p:cNvPr>
          <p:cNvSpPr>
            <a:spLocks noGrp="1"/>
          </p:cNvSpPr>
          <p:nvPr>
            <p:ph type="title"/>
          </p:nvPr>
        </p:nvSpPr>
        <p:spPr/>
        <p:txBody>
          <a:bodyPr/>
          <a:lstStyle/>
          <a:p>
            <a:r>
              <a:rPr lang="fr-FR" dirty="0"/>
              <a:t>Point important sur les reçus fiscaux</a:t>
            </a:r>
          </a:p>
        </p:txBody>
      </p:sp>
      <p:pic>
        <p:nvPicPr>
          <p:cNvPr id="5" name="Espace réservé du contenu 4">
            <a:extLst>
              <a:ext uri="{FF2B5EF4-FFF2-40B4-BE49-F238E27FC236}">
                <a16:creationId xmlns:a16="http://schemas.microsoft.com/office/drawing/2014/main" id="{22328E89-65FB-C765-78CC-120F6045DC3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12433" y="2203196"/>
            <a:ext cx="8668960" cy="363905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25914090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A251EE-943A-7DD7-D4ED-39719295F59B}"/>
              </a:ext>
            </a:extLst>
          </p:cNvPr>
          <p:cNvSpPr>
            <a:spLocks noGrp="1"/>
          </p:cNvSpPr>
          <p:nvPr>
            <p:ph type="title"/>
          </p:nvPr>
        </p:nvSpPr>
        <p:spPr/>
        <p:txBody>
          <a:bodyPr/>
          <a:lstStyle/>
          <a:p>
            <a:r>
              <a:rPr lang="fr-FR" dirty="0"/>
              <a:t>Point important sur les reçus fiscaux</a:t>
            </a:r>
          </a:p>
        </p:txBody>
      </p:sp>
      <p:pic>
        <p:nvPicPr>
          <p:cNvPr id="9" name="Espace réservé du contenu 8">
            <a:extLst>
              <a:ext uri="{FF2B5EF4-FFF2-40B4-BE49-F238E27FC236}">
                <a16:creationId xmlns:a16="http://schemas.microsoft.com/office/drawing/2014/main" id="{E5D1EC64-FCC5-EB2A-59FE-D571F1B50DC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26927" y="2133600"/>
            <a:ext cx="8439972" cy="377825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31268017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B8B5E2-22CB-2B67-752B-47D236A55BA6}"/>
              </a:ext>
            </a:extLst>
          </p:cNvPr>
          <p:cNvSpPr>
            <a:spLocks noGrp="1"/>
          </p:cNvSpPr>
          <p:nvPr>
            <p:ph type="title"/>
          </p:nvPr>
        </p:nvSpPr>
        <p:spPr/>
        <p:txBody>
          <a:bodyPr/>
          <a:lstStyle/>
          <a:p>
            <a:r>
              <a:rPr lang="fr-FR" dirty="0"/>
              <a:t>Point important sur les reçus fiscaux</a:t>
            </a:r>
          </a:p>
        </p:txBody>
      </p:sp>
      <p:pic>
        <p:nvPicPr>
          <p:cNvPr id="5" name="Espace réservé du contenu 4">
            <a:extLst>
              <a:ext uri="{FF2B5EF4-FFF2-40B4-BE49-F238E27FC236}">
                <a16:creationId xmlns:a16="http://schemas.microsoft.com/office/drawing/2014/main" id="{E6D7B409-2C46-A79C-5FEE-6038AEA13AB0}"/>
              </a:ext>
            </a:extLst>
          </p:cNvPr>
          <p:cNvPicPr>
            <a:picLocks noGrp="1" noChangeAspect="1"/>
          </p:cNvPicPr>
          <p:nvPr>
            <p:ph idx="1"/>
          </p:nvPr>
        </p:nvPicPr>
        <p:blipFill>
          <a:blip r:embed="rId2"/>
          <a:stretch>
            <a:fillRect/>
          </a:stretch>
        </p:blipFill>
        <p:spPr>
          <a:xfrm>
            <a:off x="2732088" y="2155825"/>
            <a:ext cx="8629650" cy="37338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35581021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73C8BC-B634-EB2E-042A-32379D7E8859}"/>
              </a:ext>
            </a:extLst>
          </p:cNvPr>
          <p:cNvSpPr>
            <a:spLocks noGrp="1"/>
          </p:cNvSpPr>
          <p:nvPr>
            <p:ph type="title"/>
          </p:nvPr>
        </p:nvSpPr>
        <p:spPr/>
        <p:txBody>
          <a:bodyPr/>
          <a:lstStyle/>
          <a:p>
            <a:r>
              <a:rPr lang="fr-FR" dirty="0"/>
              <a:t>Point important sur les reçus fiscaux</a:t>
            </a:r>
          </a:p>
        </p:txBody>
      </p:sp>
      <p:pic>
        <p:nvPicPr>
          <p:cNvPr id="5" name="Espace réservé du contenu 4">
            <a:extLst>
              <a:ext uri="{FF2B5EF4-FFF2-40B4-BE49-F238E27FC236}">
                <a16:creationId xmlns:a16="http://schemas.microsoft.com/office/drawing/2014/main" id="{0B73A1F3-621A-A155-C21E-DA219A907CE6}"/>
              </a:ext>
            </a:extLst>
          </p:cNvPr>
          <p:cNvPicPr>
            <a:picLocks noGrp="1" noChangeAspect="1"/>
          </p:cNvPicPr>
          <p:nvPr>
            <p:ph idx="1"/>
          </p:nvPr>
        </p:nvPicPr>
        <p:blipFill>
          <a:blip r:embed="rId2"/>
          <a:stretch>
            <a:fillRect/>
          </a:stretch>
        </p:blipFill>
        <p:spPr>
          <a:xfrm>
            <a:off x="2727325" y="2184400"/>
            <a:ext cx="8639175" cy="367665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42520618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14715C-238A-8D17-B79D-2F874F0B495F}"/>
              </a:ext>
            </a:extLst>
          </p:cNvPr>
          <p:cNvSpPr>
            <a:spLocks noGrp="1"/>
          </p:cNvSpPr>
          <p:nvPr>
            <p:ph type="title"/>
          </p:nvPr>
        </p:nvSpPr>
        <p:spPr/>
        <p:txBody>
          <a:bodyPr/>
          <a:lstStyle/>
          <a:p>
            <a:r>
              <a:rPr lang="fr-FR" dirty="0"/>
              <a:t>Point important sur les reçus fiscaux</a:t>
            </a:r>
          </a:p>
        </p:txBody>
      </p:sp>
      <p:sp>
        <p:nvSpPr>
          <p:cNvPr id="3" name="Espace réservé du contenu 2">
            <a:extLst>
              <a:ext uri="{FF2B5EF4-FFF2-40B4-BE49-F238E27FC236}">
                <a16:creationId xmlns:a16="http://schemas.microsoft.com/office/drawing/2014/main" id="{8F811248-8EE9-45AF-4465-2061B98CA831}"/>
              </a:ext>
            </a:extLst>
          </p:cNvPr>
          <p:cNvSpPr>
            <a:spLocks noGrp="1"/>
          </p:cNvSpPr>
          <p:nvPr>
            <p:ph idx="1"/>
          </p:nvPr>
        </p:nvSpPr>
        <p:spPr/>
        <p:txBody>
          <a:bodyPr>
            <a:normAutofit fontScale="92500" lnSpcReduction="20000"/>
          </a:bodyPr>
          <a:lstStyle/>
          <a:p>
            <a:pPr marL="0" indent="0">
              <a:buNone/>
            </a:pPr>
            <a:r>
              <a:rPr lang="fr-FR" sz="1800" b="1" i="0" u="none" strike="noStrike" baseline="0" dirty="0">
                <a:solidFill>
                  <a:schemeClr val="tx1"/>
                </a:solidFill>
                <a:latin typeface="Calibri" panose="020F0502020204030204" pitchFamily="34" charset="0"/>
              </a:rPr>
              <a:t>Les organismes bénéficiaires de dons sont soumis à des obligations déclaratives sur le montant global des dons perçus et du nombre de reçus délivrés </a:t>
            </a:r>
            <a:endParaRPr lang="fr-FR" sz="1800" b="0" i="0" u="none" strike="noStrike" baseline="0" dirty="0">
              <a:solidFill>
                <a:schemeClr val="tx1"/>
              </a:solidFill>
              <a:latin typeface="Calibri" panose="020F0502020204030204" pitchFamily="34" charset="0"/>
            </a:endParaRPr>
          </a:p>
          <a:p>
            <a:pPr marL="0" indent="0">
              <a:buNone/>
            </a:pPr>
            <a:endParaRPr lang="fr-FR" dirty="0">
              <a:solidFill>
                <a:srgbClr val="333333"/>
              </a:solidFill>
              <a:latin typeface="open_sans"/>
            </a:endParaRPr>
          </a:p>
          <a:p>
            <a:r>
              <a:rPr lang="fr-FR" b="0" i="0" dirty="0">
                <a:solidFill>
                  <a:schemeClr val="tx1"/>
                </a:solidFill>
                <a:effectLst/>
                <a:latin typeface="open_sans"/>
              </a:rPr>
              <a:t>Les organismes n’ayant pas d’obligation fiscale doivent réaliser leur déclaration en ligne sur le site </a:t>
            </a:r>
            <a:r>
              <a:rPr lang="fr-FR" b="0" i="0" u="none" strike="noStrike" dirty="0">
                <a:solidFill>
                  <a:schemeClr val="accent1"/>
                </a:solidFill>
                <a:effectLst/>
                <a:latin typeface="open_sans"/>
                <a:hlinkClick r:id="rId2">
                  <a:extLst>
                    <a:ext uri="{A12FA001-AC4F-418D-AE19-62706E023703}">
                      <ahyp:hlinkClr xmlns:ahyp="http://schemas.microsoft.com/office/drawing/2018/hyperlinkcolor" val="tx"/>
                    </a:ext>
                  </a:extLst>
                </a:hlinkClick>
              </a:rPr>
              <a:t>demarches-simplifiees.fr</a:t>
            </a:r>
            <a:r>
              <a:rPr lang="fr-FR" b="0" i="0" dirty="0">
                <a:solidFill>
                  <a:schemeClr val="accent1"/>
                </a:solidFill>
                <a:effectLst/>
                <a:latin typeface="open_sans"/>
              </a:rPr>
              <a:t>. </a:t>
            </a:r>
            <a:r>
              <a:rPr lang="fr-FR" b="0" i="0" dirty="0">
                <a:solidFill>
                  <a:schemeClr val="tx1"/>
                </a:solidFill>
                <a:effectLst/>
                <a:latin typeface="open_sans"/>
              </a:rPr>
              <a:t>Pour visualiser le formulaire en ligne sélectionner le lien suivant : formulaire déclaration des dons et reçus.</a:t>
            </a:r>
            <a:endParaRPr lang="fr-FR" dirty="0">
              <a:solidFill>
                <a:schemeClr val="tx1"/>
              </a:solidFill>
              <a:latin typeface="open_sans"/>
            </a:endParaRPr>
          </a:p>
          <a:p>
            <a:pPr algn="l"/>
            <a:r>
              <a:rPr lang="fr-FR" b="0" i="0" dirty="0">
                <a:solidFill>
                  <a:schemeClr val="tx1"/>
                </a:solidFill>
                <a:effectLst/>
                <a:latin typeface="open_sans"/>
              </a:rPr>
              <a:t>Les organismes soumis aux impôts commerciaux qui déposent la déclaration de résultats n° 2065-SD complètent le cadre L du tableau 2065-bis-SD en indiquant le montant cumulé des dons et versements perçus au titre de l'exercice et ayant donné lieu à l’émission de reçus, attestations au tous autres documents et le nombre de documents délivrés au titre de l’exercice.</a:t>
            </a:r>
          </a:p>
          <a:p>
            <a:pPr algn="l"/>
            <a:r>
              <a:rPr lang="fr-FR" b="0" i="0" dirty="0">
                <a:solidFill>
                  <a:schemeClr val="tx1"/>
                </a:solidFill>
                <a:effectLst/>
                <a:latin typeface="open_sans"/>
              </a:rPr>
              <a:t>Les organismes percevant uniquement des revenus patrimoniaux, qui déposent la déclaration de résultat n° 2070-SD, complètent le cadre correspondant du montant total des dons perçus et du nombre de reçus délivrés au titre de l’exercice.</a:t>
            </a:r>
          </a:p>
          <a:p>
            <a:endParaRPr lang="fr-FR" dirty="0"/>
          </a:p>
        </p:txBody>
      </p:sp>
    </p:spTree>
    <p:extLst>
      <p:ext uri="{BB962C8B-B14F-4D97-AF65-F5344CB8AC3E}">
        <p14:creationId xmlns:p14="http://schemas.microsoft.com/office/powerpoint/2010/main" val="22502405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DE86B9-D582-9279-7D60-B05566B31D44}"/>
              </a:ext>
            </a:extLst>
          </p:cNvPr>
          <p:cNvSpPr>
            <a:spLocks noGrp="1"/>
          </p:cNvSpPr>
          <p:nvPr>
            <p:ph type="title"/>
          </p:nvPr>
        </p:nvSpPr>
        <p:spPr/>
        <p:txBody>
          <a:bodyPr/>
          <a:lstStyle/>
          <a:p>
            <a:r>
              <a:rPr lang="fr-FR" dirty="0"/>
              <a:t>Point important sur les reçus fiscaux</a:t>
            </a:r>
          </a:p>
        </p:txBody>
      </p:sp>
      <p:pic>
        <p:nvPicPr>
          <p:cNvPr id="5" name="Espace réservé du contenu 4">
            <a:extLst>
              <a:ext uri="{FF2B5EF4-FFF2-40B4-BE49-F238E27FC236}">
                <a16:creationId xmlns:a16="http://schemas.microsoft.com/office/drawing/2014/main" id="{C5F2C96B-E4BE-FD34-D26F-3C25FFD9F8B0}"/>
              </a:ext>
            </a:extLst>
          </p:cNvPr>
          <p:cNvPicPr>
            <a:picLocks noGrp="1" noChangeAspect="1"/>
          </p:cNvPicPr>
          <p:nvPr>
            <p:ph idx="1"/>
          </p:nvPr>
        </p:nvPicPr>
        <p:blipFill>
          <a:blip r:embed="rId2"/>
          <a:stretch>
            <a:fillRect/>
          </a:stretch>
        </p:blipFill>
        <p:spPr>
          <a:xfrm>
            <a:off x="2902877" y="2133600"/>
            <a:ext cx="8288072" cy="377825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3008762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369F05-8FD5-4E90-29FB-E02037201C8F}"/>
              </a:ext>
            </a:extLst>
          </p:cNvPr>
          <p:cNvSpPr>
            <a:spLocks noGrp="1"/>
          </p:cNvSpPr>
          <p:nvPr>
            <p:ph type="title"/>
          </p:nvPr>
        </p:nvSpPr>
        <p:spPr/>
        <p:txBody>
          <a:bodyPr>
            <a:normAutofit fontScale="90000"/>
          </a:bodyPr>
          <a:lstStyle/>
          <a:p>
            <a:r>
              <a:rPr lang="fr-FR" sz="4400" dirty="0"/>
              <a:t>Les règles spécifiques aux associations Loi 1905 </a:t>
            </a:r>
            <a:endParaRPr lang="fr-FR" dirty="0"/>
          </a:p>
        </p:txBody>
      </p:sp>
      <p:sp>
        <p:nvSpPr>
          <p:cNvPr id="3" name="Espace réservé du contenu 2">
            <a:extLst>
              <a:ext uri="{FF2B5EF4-FFF2-40B4-BE49-F238E27FC236}">
                <a16:creationId xmlns:a16="http://schemas.microsoft.com/office/drawing/2014/main" id="{294AEBCA-42E1-F571-6675-97CA0D695353}"/>
              </a:ext>
            </a:extLst>
          </p:cNvPr>
          <p:cNvSpPr>
            <a:spLocks noGrp="1"/>
          </p:cNvSpPr>
          <p:nvPr>
            <p:ph idx="1"/>
          </p:nvPr>
        </p:nvSpPr>
        <p:spPr/>
        <p:txBody>
          <a:bodyPr/>
          <a:lstStyle/>
          <a:p>
            <a:r>
              <a:rPr lang="fr-FR" dirty="0"/>
              <a:t>Objectif de ce statut : assurer l’exercice public d’un culte</a:t>
            </a:r>
          </a:p>
          <a:p>
            <a:r>
              <a:rPr lang="fr-FR" dirty="0"/>
              <a:t>Se déclarer : auprès du préfet par le biais du téléservice mis en place (tous les 5 ans avec retrait possible de ce statut pour non respect des textes en vigueurs).</a:t>
            </a:r>
          </a:p>
          <a:p>
            <a:r>
              <a:rPr lang="fr-FR" dirty="0"/>
              <a:t>La nouvelle loi : renforce ce statut notamment sur la transparence et gouvernance</a:t>
            </a:r>
          </a:p>
          <a:p>
            <a:r>
              <a:rPr lang="fr-FR" dirty="0"/>
              <a:t>Les décisions importantes – soumis à un organe pour vote</a:t>
            </a:r>
          </a:p>
        </p:txBody>
      </p:sp>
    </p:spTree>
    <p:extLst>
      <p:ext uri="{BB962C8B-B14F-4D97-AF65-F5344CB8AC3E}">
        <p14:creationId xmlns:p14="http://schemas.microsoft.com/office/powerpoint/2010/main" val="1011656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4A95D0-6DA3-DE95-987B-7F08D5A1B14B}"/>
              </a:ext>
            </a:extLst>
          </p:cNvPr>
          <p:cNvSpPr>
            <a:spLocks noGrp="1"/>
          </p:cNvSpPr>
          <p:nvPr>
            <p:ph type="title"/>
          </p:nvPr>
        </p:nvSpPr>
        <p:spPr/>
        <p:txBody>
          <a:bodyPr>
            <a:normAutofit fontScale="90000"/>
          </a:bodyPr>
          <a:lstStyle/>
          <a:p>
            <a:r>
              <a:rPr lang="fr-FR" sz="4400" dirty="0"/>
              <a:t>Les règles spécifiques aux associations Loi 1905 </a:t>
            </a:r>
            <a:endParaRPr lang="fr-FR" dirty="0"/>
          </a:p>
        </p:txBody>
      </p:sp>
      <p:sp>
        <p:nvSpPr>
          <p:cNvPr id="3" name="Espace réservé du contenu 2">
            <a:extLst>
              <a:ext uri="{FF2B5EF4-FFF2-40B4-BE49-F238E27FC236}">
                <a16:creationId xmlns:a16="http://schemas.microsoft.com/office/drawing/2014/main" id="{C06F5B20-CB6F-280A-982D-AF9066D295C3}"/>
              </a:ext>
            </a:extLst>
          </p:cNvPr>
          <p:cNvSpPr>
            <a:spLocks noGrp="1"/>
          </p:cNvSpPr>
          <p:nvPr>
            <p:ph idx="1"/>
          </p:nvPr>
        </p:nvSpPr>
        <p:spPr/>
        <p:txBody>
          <a:bodyPr/>
          <a:lstStyle/>
          <a:p>
            <a:r>
              <a:rPr lang="fr-FR" dirty="0"/>
              <a:t>Les associations actuelles doivent se conformer à la nouvelle loi</a:t>
            </a:r>
          </a:p>
          <a:p>
            <a:r>
              <a:rPr lang="fr-FR" dirty="0"/>
              <a:t>Période : depuis le 1</a:t>
            </a:r>
            <a:r>
              <a:rPr lang="fr-FR" baseline="30000" dirty="0"/>
              <a:t>er</a:t>
            </a:r>
            <a:r>
              <a:rPr lang="fr-FR" dirty="0"/>
              <a:t> janvier 2023 et jusqu’au 30/06/2023.</a:t>
            </a:r>
          </a:p>
          <a:p>
            <a:r>
              <a:rPr lang="fr-FR" dirty="0"/>
              <a:t>Comptablement et administrativement : des nouvelles obligations apparaissent</a:t>
            </a:r>
          </a:p>
          <a:p>
            <a:endParaRPr lang="fr-FR" dirty="0"/>
          </a:p>
        </p:txBody>
      </p:sp>
    </p:spTree>
    <p:extLst>
      <p:ext uri="{BB962C8B-B14F-4D97-AF65-F5344CB8AC3E}">
        <p14:creationId xmlns:p14="http://schemas.microsoft.com/office/powerpoint/2010/main" val="133744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551F4E-F69A-A949-7DB8-BBFDD7F7809F}"/>
              </a:ext>
            </a:extLst>
          </p:cNvPr>
          <p:cNvSpPr>
            <a:spLocks noGrp="1"/>
          </p:cNvSpPr>
          <p:nvPr>
            <p:ph type="title"/>
          </p:nvPr>
        </p:nvSpPr>
        <p:spPr>
          <a:xfrm>
            <a:off x="1295402" y="982132"/>
            <a:ext cx="9601196" cy="806911"/>
          </a:xfrm>
        </p:spPr>
        <p:txBody>
          <a:bodyPr>
            <a:normAutofit/>
          </a:bodyPr>
          <a:lstStyle/>
          <a:p>
            <a:pPr algn="ctr"/>
            <a:r>
              <a:rPr lang="fr-FR" sz="2400" dirty="0"/>
              <a:t>Les nouvelles obligations </a:t>
            </a:r>
          </a:p>
        </p:txBody>
      </p:sp>
      <p:pic>
        <p:nvPicPr>
          <p:cNvPr id="5" name="Espace réservé du contenu 4">
            <a:extLst>
              <a:ext uri="{FF2B5EF4-FFF2-40B4-BE49-F238E27FC236}">
                <a16:creationId xmlns:a16="http://schemas.microsoft.com/office/drawing/2014/main" id="{A0A86255-1C39-2C63-A1B2-50A9F278A33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08243" y="1895061"/>
            <a:ext cx="6149009" cy="421419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3271253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0F4956-F076-38EF-CC4E-5F696B380531}"/>
              </a:ext>
            </a:extLst>
          </p:cNvPr>
          <p:cNvSpPr>
            <a:spLocks noGrp="1"/>
          </p:cNvSpPr>
          <p:nvPr>
            <p:ph type="title"/>
          </p:nvPr>
        </p:nvSpPr>
        <p:spPr>
          <a:xfrm>
            <a:off x="1295401" y="821635"/>
            <a:ext cx="9730408" cy="505054"/>
          </a:xfrm>
        </p:spPr>
        <p:txBody>
          <a:bodyPr>
            <a:noAutofit/>
          </a:bodyPr>
          <a:lstStyle/>
          <a:p>
            <a:pPr algn="ctr"/>
            <a:r>
              <a:rPr lang="fr-FR" sz="2800" dirty="0"/>
              <a:t>Les nouvelles obligations</a:t>
            </a:r>
          </a:p>
        </p:txBody>
      </p:sp>
      <p:pic>
        <p:nvPicPr>
          <p:cNvPr id="5" name="Espace réservé du contenu 4">
            <a:extLst>
              <a:ext uri="{FF2B5EF4-FFF2-40B4-BE49-F238E27FC236}">
                <a16:creationId xmlns:a16="http://schemas.microsoft.com/office/drawing/2014/main" id="{771E8DEA-3B43-3EC8-7984-04D418B2138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015408" y="1497495"/>
            <a:ext cx="6361043" cy="485029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2429154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E086C1-DAEA-0A96-C85B-DC9BB0AB213F}"/>
              </a:ext>
            </a:extLst>
          </p:cNvPr>
          <p:cNvSpPr>
            <a:spLocks noGrp="1"/>
          </p:cNvSpPr>
          <p:nvPr>
            <p:ph type="title"/>
          </p:nvPr>
        </p:nvSpPr>
        <p:spPr>
          <a:xfrm>
            <a:off x="1295401" y="689113"/>
            <a:ext cx="9611137" cy="649357"/>
          </a:xfrm>
        </p:spPr>
        <p:txBody>
          <a:bodyPr>
            <a:normAutofit/>
          </a:bodyPr>
          <a:lstStyle/>
          <a:p>
            <a:pPr algn="ctr"/>
            <a:r>
              <a:rPr lang="fr-FR" sz="2000" dirty="0"/>
              <a:t>Les nouvelles obligations</a:t>
            </a:r>
          </a:p>
        </p:txBody>
      </p:sp>
      <p:pic>
        <p:nvPicPr>
          <p:cNvPr id="5" name="Espace réservé du contenu 4">
            <a:extLst>
              <a:ext uri="{FF2B5EF4-FFF2-40B4-BE49-F238E27FC236}">
                <a16:creationId xmlns:a16="http://schemas.microsoft.com/office/drawing/2014/main" id="{84AA483A-E1DD-BC2A-3031-F0AEEA19F37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08243" y="1338471"/>
            <a:ext cx="6149009" cy="453686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1373202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2178DA-6FC6-C826-8227-93B5ADA1CCCE}"/>
              </a:ext>
            </a:extLst>
          </p:cNvPr>
          <p:cNvSpPr>
            <a:spLocks noGrp="1"/>
          </p:cNvSpPr>
          <p:nvPr>
            <p:ph type="title"/>
          </p:nvPr>
        </p:nvSpPr>
        <p:spPr/>
        <p:txBody>
          <a:bodyPr/>
          <a:lstStyle/>
          <a:p>
            <a:r>
              <a:rPr lang="fr-FR" dirty="0"/>
              <a:t>Autres obligations</a:t>
            </a:r>
          </a:p>
        </p:txBody>
      </p:sp>
      <p:sp>
        <p:nvSpPr>
          <p:cNvPr id="3" name="Espace réservé du contenu 2">
            <a:extLst>
              <a:ext uri="{FF2B5EF4-FFF2-40B4-BE49-F238E27FC236}">
                <a16:creationId xmlns:a16="http://schemas.microsoft.com/office/drawing/2014/main" id="{5303BEDC-4867-49A9-9D61-9B1819698802}"/>
              </a:ext>
            </a:extLst>
          </p:cNvPr>
          <p:cNvSpPr>
            <a:spLocks noGrp="1"/>
          </p:cNvSpPr>
          <p:nvPr>
            <p:ph idx="1"/>
          </p:nvPr>
        </p:nvSpPr>
        <p:spPr/>
        <p:txBody>
          <a:bodyPr>
            <a:normAutofit/>
          </a:bodyPr>
          <a:lstStyle/>
          <a:p>
            <a:r>
              <a:rPr lang="fr-FR" dirty="0"/>
              <a:t>Etablir la liste des lieux de culte et envoyer le document au préfet</a:t>
            </a:r>
          </a:p>
          <a:p>
            <a:r>
              <a:rPr lang="fr-FR" dirty="0"/>
              <a:t>Se conformer aux règles de transparence : </a:t>
            </a:r>
          </a:p>
          <a:p>
            <a:pPr>
              <a:buFont typeface="Wingdings" panose="05000000000000000000" pitchFamily="2" charset="2"/>
              <a:buChar char="q"/>
            </a:pPr>
            <a:r>
              <a:rPr lang="fr-FR" dirty="0"/>
              <a:t>Chaque année : inventaire des biens meubles et immeubles </a:t>
            </a:r>
          </a:p>
          <a:p>
            <a:pPr>
              <a:buFont typeface="Wingdings" panose="05000000000000000000" pitchFamily="2" charset="2"/>
              <a:buChar char="q"/>
            </a:pPr>
            <a:r>
              <a:rPr lang="fr-FR" dirty="0"/>
              <a:t>Etablir des annexes aux comptes annuels séparés pour les fonds provenant de l’étranger</a:t>
            </a:r>
          </a:p>
          <a:p>
            <a:pPr>
              <a:buFont typeface="Wingdings" panose="05000000000000000000" pitchFamily="2" charset="2"/>
              <a:buChar char="q"/>
            </a:pPr>
            <a:r>
              <a:rPr lang="fr-FR" dirty="0"/>
              <a:t>Déclarer les ressources provenant de l’étranger à partir de 15 300€</a:t>
            </a:r>
          </a:p>
          <a:p>
            <a:pPr>
              <a:buFont typeface="Wingdings" panose="05000000000000000000" pitchFamily="2" charset="2"/>
              <a:buChar char="q"/>
            </a:pPr>
            <a:r>
              <a:rPr lang="fr-FR" dirty="0"/>
              <a:t>Certification (par un CAC) des comptes si ressources étrangères &gt; 50 000€</a:t>
            </a:r>
          </a:p>
          <a:p>
            <a:pPr>
              <a:buFont typeface="Wingdings" panose="05000000000000000000" pitchFamily="2" charset="2"/>
              <a:buChar char="q"/>
            </a:pPr>
            <a:r>
              <a:rPr lang="fr-FR" i="0" dirty="0">
                <a:solidFill>
                  <a:srgbClr val="374151"/>
                </a:solidFill>
                <a:effectLst/>
                <a:latin typeface="Open Sans" panose="020B0606030504020204" pitchFamily="34" charset="0"/>
              </a:rPr>
              <a:t>« </a:t>
            </a:r>
            <a:r>
              <a:rPr lang="fr-FR" i="1" dirty="0">
                <a:solidFill>
                  <a:srgbClr val="374151"/>
                </a:solidFill>
                <a:effectLst/>
                <a:latin typeface="Open Sans" panose="020B0606030504020204" pitchFamily="34" charset="0"/>
              </a:rPr>
              <a:t>tout don de plus de 150 euros consenti à une association cultuelle doit être versé par chèque, virement, prélèvement automatique ou carte bancaire </a:t>
            </a:r>
            <a:r>
              <a:rPr lang="fr-FR" i="0" dirty="0">
                <a:solidFill>
                  <a:srgbClr val="374151"/>
                </a:solidFill>
                <a:effectLst/>
                <a:latin typeface="Open Sans" panose="020B0606030504020204" pitchFamily="34" charset="0"/>
              </a:rPr>
              <a:t>». Lutte LAB/FT</a:t>
            </a:r>
            <a:endParaRPr lang="fr-FR" dirty="0"/>
          </a:p>
          <a:p>
            <a:pPr>
              <a:buFont typeface="Wingdings" panose="05000000000000000000" pitchFamily="2" charset="2"/>
              <a:buChar char="q"/>
            </a:pPr>
            <a:endParaRPr lang="fr-FR" dirty="0"/>
          </a:p>
        </p:txBody>
      </p:sp>
    </p:spTree>
    <p:extLst>
      <p:ext uri="{BB962C8B-B14F-4D97-AF65-F5344CB8AC3E}">
        <p14:creationId xmlns:p14="http://schemas.microsoft.com/office/powerpoint/2010/main" val="3105809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9C1309-6A33-F7D3-9CA4-E696A2580C84}"/>
              </a:ext>
            </a:extLst>
          </p:cNvPr>
          <p:cNvSpPr>
            <a:spLocks noGrp="1"/>
          </p:cNvSpPr>
          <p:nvPr>
            <p:ph type="title"/>
          </p:nvPr>
        </p:nvSpPr>
        <p:spPr/>
        <p:txBody>
          <a:bodyPr/>
          <a:lstStyle/>
          <a:p>
            <a:r>
              <a:rPr lang="fr-FR" dirty="0"/>
              <a:t>Obligations comptables</a:t>
            </a:r>
          </a:p>
        </p:txBody>
      </p:sp>
      <p:pic>
        <p:nvPicPr>
          <p:cNvPr id="5" name="Espace réservé du contenu 4">
            <a:extLst>
              <a:ext uri="{FF2B5EF4-FFF2-40B4-BE49-F238E27FC236}">
                <a16:creationId xmlns:a16="http://schemas.microsoft.com/office/drawing/2014/main" id="{5217C4D0-10CD-1DE3-5820-DDCB9B3AAEA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03256" y="2439703"/>
            <a:ext cx="8535591" cy="308653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736200639"/>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410</TotalTime>
  <Words>1120</Words>
  <Application>Microsoft Office PowerPoint</Application>
  <PresentationFormat>Grand écran</PresentationFormat>
  <Paragraphs>94</Paragraphs>
  <Slides>25</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25</vt:i4>
      </vt:variant>
    </vt:vector>
  </HeadingPairs>
  <TitlesOfParts>
    <vt:vector size="35" baseType="lpstr">
      <vt:lpstr>Arial</vt:lpstr>
      <vt:lpstr>Calibri</vt:lpstr>
      <vt:lpstr>Century Gothic</vt:lpstr>
      <vt:lpstr>Marianne</vt:lpstr>
      <vt:lpstr>Open Sans</vt:lpstr>
      <vt:lpstr>open_sans</vt:lpstr>
      <vt:lpstr>OpenSansRegular</vt:lpstr>
      <vt:lpstr>Wingdings</vt:lpstr>
      <vt:lpstr>Wingdings 3</vt:lpstr>
      <vt:lpstr>Brin</vt:lpstr>
      <vt:lpstr>Présentation des obligations comptables et administratives </vt:lpstr>
      <vt:lpstr>Les règles spécifiques aux associations Loi 1905 </vt:lpstr>
      <vt:lpstr>Les règles spécifiques aux associations Loi 1905 </vt:lpstr>
      <vt:lpstr>Les règles spécifiques aux associations Loi 1905 </vt:lpstr>
      <vt:lpstr>Les nouvelles obligations </vt:lpstr>
      <vt:lpstr>Les nouvelles obligations</vt:lpstr>
      <vt:lpstr>Les nouvelles obligations</vt:lpstr>
      <vt:lpstr>Autres obligations</vt:lpstr>
      <vt:lpstr>Obligations comptables</vt:lpstr>
      <vt:lpstr>L’état séparé des avantages et ressources provenant de l’étranger</vt:lpstr>
      <vt:lpstr>Modèle d’état des avantages et ressources</vt:lpstr>
      <vt:lpstr>Présentation PowerPoint</vt:lpstr>
      <vt:lpstr>Ressources</vt:lpstr>
      <vt:lpstr>Les avantages financiers et fiscaux</vt:lpstr>
      <vt:lpstr>S’adapter à la réforme </vt:lpstr>
      <vt:lpstr>Point important – s’adapter à la réforme</vt:lpstr>
      <vt:lpstr>Nomination d’un CAC – Loi 1905</vt:lpstr>
      <vt:lpstr>Nomination CAC – Loi 1907</vt:lpstr>
      <vt:lpstr>Point important sur les reçus fiscaux</vt:lpstr>
      <vt:lpstr>Point important sur les reçus fiscaux</vt:lpstr>
      <vt:lpstr>Point important sur les reçus fiscaux</vt:lpstr>
      <vt:lpstr>Point important sur les reçus fiscaux</vt:lpstr>
      <vt:lpstr>Point important sur les reçus fiscaux</vt:lpstr>
      <vt:lpstr>Point important sur les reçus fiscaux</vt:lpstr>
      <vt:lpstr>Point important sur les reçus fiscaux</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des obligations comptables et administratives </dc:title>
  <dc:creator>Mohamed CHILAH</dc:creator>
  <cp:lastModifiedBy>Mohamed CHILAH</cp:lastModifiedBy>
  <cp:revision>5</cp:revision>
  <dcterms:created xsi:type="dcterms:W3CDTF">2023-06-16T13:13:10Z</dcterms:created>
  <dcterms:modified xsi:type="dcterms:W3CDTF">2023-06-17T10:35:01Z</dcterms:modified>
</cp:coreProperties>
</file>